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71" r:id="rId11"/>
    <p:sldId id="264" r:id="rId12"/>
    <p:sldId id="272" r:id="rId13"/>
    <p:sldId id="265" r:id="rId14"/>
    <p:sldId id="266" r:id="rId15"/>
    <p:sldId id="275" r:id="rId16"/>
    <p:sldId id="276" r:id="rId17"/>
    <p:sldId id="267" r:id="rId18"/>
    <p:sldId id="268" r:id="rId19"/>
    <p:sldId id="269" r:id="rId20"/>
  </p:sldIdLst>
  <p:sldSz cx="10288588" cy="18288000"/>
  <p:notesSz cx="6858000" cy="9144000"/>
  <p:embeddedFontLst>
    <p:embeddedFont>
      <p:font typeface="Atkinson Hyperlegible" pitchFamily="2" charset="77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hhFQbkglBgs2pc9n3eYc4ZJlEM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43"/>
    <p:restoredTop sz="94656"/>
  </p:normalViewPr>
  <p:slideViewPr>
    <p:cSldViewPr snapToGrid="0">
      <p:cViewPr varScale="1">
        <p:scale>
          <a:sx n="40" d="100"/>
          <a:sy n="40" d="100"/>
        </p:scale>
        <p:origin x="196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c68ec7ac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1c68ec7ac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3927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0417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c68ec7ac48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1c68ec7ac4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c68ec7ac48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1c68ec7ac48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8504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7351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c68ec7ac4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1c68ec7ac4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c68ec7ac4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1c68ec7ac4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c68ec7ac4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1c68ec7ac4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c68ec7ac48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1c68ec7ac48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c68ec7ac4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1c68ec7ac4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c68ec7ac4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1c68ec7ac4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3445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771644" y="2992968"/>
            <a:ext cx="8745300" cy="636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1"/>
              <a:buFont typeface="Calibri"/>
              <a:buNone/>
              <a:defRPr sz="675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1286074" y="9605435"/>
            <a:ext cx="7716441" cy="4415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1pPr>
            <a:lvl2pPr lvl="1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2pPr>
            <a:lvl3pPr lvl="2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sz="2025"/>
            </a:lvl3pPr>
            <a:lvl4pPr lvl="3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707341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3408095" y="16950271"/>
            <a:ext cx="3472398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7266315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707341" y="973671"/>
            <a:ext cx="8873907" cy="353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-657489" y="6233163"/>
            <a:ext cx="11603568" cy="8873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707341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408095" y="16950271"/>
            <a:ext cx="3472398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7266315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722892" y="7613546"/>
            <a:ext cx="15498235" cy="221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-3778365" y="5459373"/>
            <a:ext cx="15498235" cy="6526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707341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408095" y="16950271"/>
            <a:ext cx="3472398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7266315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707341" y="973671"/>
            <a:ext cx="8873907" cy="353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707341" y="4868333"/>
            <a:ext cx="8873907" cy="1160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707341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3408095" y="16950271"/>
            <a:ext cx="3472398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7266315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701982" y="4559305"/>
            <a:ext cx="8873907" cy="760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1"/>
              <a:buFont typeface="Calibri"/>
              <a:buNone/>
              <a:defRPr sz="675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701982" y="12238572"/>
            <a:ext cx="8873907" cy="4000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250"/>
              <a:buNone/>
              <a:defRPr sz="22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025"/>
              <a:buNone/>
              <a:defRPr sz="2025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707341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3408095" y="16950271"/>
            <a:ext cx="3472398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7266315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707341" y="973671"/>
            <a:ext cx="8873907" cy="353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707340" y="4868333"/>
            <a:ext cx="4372650" cy="1160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5208598" y="4868333"/>
            <a:ext cx="4372650" cy="1160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707341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3408095" y="16950271"/>
            <a:ext cx="3472398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7266315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708681" y="973671"/>
            <a:ext cx="8873907" cy="353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708682" y="4483101"/>
            <a:ext cx="4352554" cy="219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1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sz="2025" b="1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708682" y="6680200"/>
            <a:ext cx="4352554" cy="9825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5208598" y="4483101"/>
            <a:ext cx="4373990" cy="219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1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sz="2025" b="1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5208598" y="6680200"/>
            <a:ext cx="4373990" cy="9825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707341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3408095" y="16950271"/>
            <a:ext cx="3472398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7266315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707341" y="973671"/>
            <a:ext cx="8873907" cy="353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707341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3408095" y="16950271"/>
            <a:ext cx="3472398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66315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707341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3408095" y="16950271"/>
            <a:ext cx="3472398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7266315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708681" y="1219200"/>
            <a:ext cx="3318337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1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4373990" y="2633138"/>
            <a:ext cx="5208598" cy="1299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7263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1"/>
              <a:buChar char="•"/>
              <a:defRPr sz="3600"/>
            </a:lvl1pPr>
            <a:lvl2pPr marL="914400" lvl="1" indent="-428688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3151"/>
              <a:buChar char="•"/>
              <a:defRPr sz="3151"/>
            </a:lvl2pPr>
            <a:lvl3pPr marL="1371600" lvl="2" indent="-40005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4pPr>
            <a:lvl5pPr marL="2286000" lvl="4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5pPr>
            <a:lvl6pPr marL="2743200" lvl="5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6pPr>
            <a:lvl7pPr marL="3200400" lvl="6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7pPr>
            <a:lvl8pPr marL="3657600" lvl="7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8pPr>
            <a:lvl9pPr marL="4114800" lvl="8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708681" y="5486400"/>
            <a:ext cx="3318337" cy="1016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707341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408095" y="16950271"/>
            <a:ext cx="3472398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7266315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708681" y="1219200"/>
            <a:ext cx="3318337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1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4373990" y="2633138"/>
            <a:ext cx="5208598" cy="1299633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708681" y="5486400"/>
            <a:ext cx="3318337" cy="1016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707341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408095" y="16950271"/>
            <a:ext cx="3472398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7266315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707341" y="973671"/>
            <a:ext cx="8873907" cy="353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51"/>
              <a:buFont typeface="Calibri"/>
              <a:buNone/>
              <a:defRPr sz="49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707341" y="4868333"/>
            <a:ext cx="8873907" cy="1160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28688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151"/>
              <a:buFont typeface="Arial"/>
              <a:buChar char="•"/>
              <a:defRPr sz="31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005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1475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707341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3408095" y="16950271"/>
            <a:ext cx="3472398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7266315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Atkinson+Hyperlegibl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c68ec7ac48_0_0"/>
          <p:cNvSpPr txBox="1"/>
          <p:nvPr/>
        </p:nvSpPr>
        <p:spPr>
          <a:xfrm>
            <a:off x="990025" y="766675"/>
            <a:ext cx="8218800" cy="37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929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Tervetuloa viestimään lapsen oikeuksista!</a:t>
            </a:r>
            <a:endParaRPr sz="692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g1c68ec7ac48_0_0"/>
          <p:cNvSpPr txBox="1"/>
          <p:nvPr/>
        </p:nvSpPr>
        <p:spPr>
          <a:xfrm>
            <a:off x="990025" y="4917101"/>
            <a:ext cx="8218800" cy="12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40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Hienoa, että olette mukana #LapsenOikeudet365 -työssä. Tässä </a:t>
            </a:r>
            <a:r>
              <a:rPr lang="fi-FI" sz="4409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presentaatiossa</a:t>
            </a:r>
            <a:r>
              <a:rPr lang="fi-FI" sz="440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on teille Instagram </a:t>
            </a:r>
            <a:r>
              <a:rPr lang="fi-FI" sz="4409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storyja</a:t>
            </a:r>
            <a:r>
              <a:rPr lang="fi-FI" sz="440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ja </a:t>
            </a:r>
            <a:r>
              <a:rPr lang="fi-FI" sz="4409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TikTok</a:t>
            </a:r>
            <a:r>
              <a:rPr lang="fi-FI" sz="440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-sisältöjä varten kuvapohjat ja postaustekstien mallit, joita voitte hyödyntää viestinnässä. Osaa kuvista voitte muokata omaan käyttöönne sopivaksi; lisätä esimerkiksi organisaationne logon ja oman, lyhyen sitaattinne.</a:t>
            </a:r>
            <a:endParaRPr sz="4409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0000"/>
              </a:lnSpc>
              <a:spcBef>
                <a:spcPts val="1575"/>
              </a:spcBef>
              <a:spcAft>
                <a:spcPts val="0"/>
              </a:spcAft>
              <a:buNone/>
            </a:pPr>
            <a:endParaRPr sz="4409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0000"/>
              </a:lnSpc>
              <a:spcBef>
                <a:spcPts val="1575"/>
              </a:spcBef>
              <a:spcAft>
                <a:spcPts val="0"/>
              </a:spcAft>
              <a:buNone/>
            </a:pPr>
            <a:r>
              <a:rPr lang="fi-FI" sz="440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Katso kunkin </a:t>
            </a:r>
            <a:r>
              <a:rPr lang="fi-FI" sz="4409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sliden</a:t>
            </a:r>
            <a:r>
              <a:rPr lang="fi-FI" sz="440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kohdalta tarkemmat ohjeet. Voitte valita yhden tavan viestiä tai käyttää kaikkia pohjia. </a:t>
            </a:r>
            <a:r>
              <a:rPr lang="fi-FI" sz="4409" dirty="0">
                <a:latin typeface="Calibri"/>
                <a:ea typeface="Calibri"/>
                <a:cs typeface="Calibri"/>
                <a:sym typeface="Calibri"/>
              </a:rPr>
              <a:t>Pohjat on tarkoitettu ainoastaan #LapsenOikeudet365 -viestintään.</a:t>
            </a:r>
            <a:endParaRPr sz="4409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0000"/>
              </a:lnSpc>
              <a:spcBef>
                <a:spcPts val="1575"/>
              </a:spcBef>
              <a:spcAft>
                <a:spcPts val="0"/>
              </a:spcAft>
              <a:buNone/>
            </a:pPr>
            <a:endParaRPr sz="4409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0000"/>
              </a:lnSpc>
              <a:spcBef>
                <a:spcPts val="1575"/>
              </a:spcBef>
              <a:spcAft>
                <a:spcPts val="0"/>
              </a:spcAft>
              <a:buNone/>
            </a:pPr>
            <a:r>
              <a:rPr lang="fi-FI" sz="440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Iloa viestintään ja kiitos että olette mukana tärkeässä työssä lapsen oikeuksien puolesta! </a:t>
            </a:r>
            <a:endParaRPr sz="4409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0000"/>
              </a:lnSpc>
              <a:spcBef>
                <a:spcPts val="1575"/>
              </a:spcBef>
              <a:spcAft>
                <a:spcPts val="0"/>
              </a:spcAft>
              <a:buNone/>
            </a:pPr>
            <a:endParaRPr sz="4409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0000"/>
              </a:lnSpc>
              <a:spcBef>
                <a:spcPts val="1575"/>
              </a:spcBef>
              <a:spcAft>
                <a:spcPts val="0"/>
              </a:spcAft>
              <a:buNone/>
            </a:pPr>
            <a:r>
              <a:rPr lang="fi-FI" sz="440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t. Kansallisen lapsistrategian tiimi </a:t>
            </a:r>
            <a:endParaRPr sz="4409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/>
          <p:nvPr/>
        </p:nvSpPr>
        <p:spPr>
          <a:xfrm>
            <a:off x="0" y="0"/>
            <a:ext cx="10288588" cy="18288000"/>
          </a:xfrm>
          <a:prstGeom prst="rect">
            <a:avLst/>
          </a:prstGeom>
          <a:solidFill>
            <a:srgbClr val="3FBA8A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614" y="2539515"/>
            <a:ext cx="2866561" cy="970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27251"/>
            <a:ext cx="10288588" cy="168334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A760EB6D-E895-21CE-7814-1968436F9DC4}"/>
              </a:ext>
            </a:extLst>
          </p:cNvPr>
          <p:cNvSpPr txBox="1"/>
          <p:nvPr/>
        </p:nvSpPr>
        <p:spPr>
          <a:xfrm>
            <a:off x="2441916" y="6881842"/>
            <a:ext cx="540475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4800" b="0" i="0" u="none" strike="noStrike" cap="none" dirty="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Kävimme yhdessä hyvää keskustelua, jota XX:n kommentti summaa hienosti: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3434154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"/>
          <p:cNvSpPr/>
          <p:nvPr/>
        </p:nvSpPr>
        <p:spPr>
          <a:xfrm>
            <a:off x="0" y="0"/>
            <a:ext cx="10288588" cy="18288000"/>
          </a:xfrm>
          <a:prstGeom prst="rect">
            <a:avLst/>
          </a:prstGeom>
          <a:solidFill>
            <a:srgbClr val="F6F063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16525"/>
            <a:ext cx="10288588" cy="1683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9871" y="358675"/>
            <a:ext cx="9468843" cy="1683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9614" y="2539515"/>
            <a:ext cx="2866561" cy="97065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"/>
          <p:cNvSpPr txBox="1"/>
          <p:nvPr/>
        </p:nvSpPr>
        <p:spPr>
          <a:xfrm>
            <a:off x="1833974" y="6651767"/>
            <a:ext cx="6620639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5400" b="0" i="0" u="none" strike="noStrike" cap="none" dirty="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”Meillä kaikki lasten kanssa työtä tekevät ammattilaiset käyvät koulutuksen lapsen oikeuksista.”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/>
          <p:nvPr/>
        </p:nvSpPr>
        <p:spPr>
          <a:xfrm>
            <a:off x="0" y="0"/>
            <a:ext cx="10288588" cy="18288000"/>
          </a:xfrm>
          <a:prstGeom prst="rect">
            <a:avLst/>
          </a:prstGeom>
          <a:solidFill>
            <a:srgbClr val="3FBA8A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614" y="2539515"/>
            <a:ext cx="2866561" cy="970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59227"/>
            <a:ext cx="10288588" cy="191697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56C5658-045B-3A6C-745A-0FB123BA170C}"/>
              </a:ext>
            </a:extLst>
          </p:cNvPr>
          <p:cNvSpPr txBox="1"/>
          <p:nvPr/>
        </p:nvSpPr>
        <p:spPr>
          <a:xfrm>
            <a:off x="1698966" y="6133075"/>
            <a:ext cx="6890656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4800" b="0" i="0" u="none" strike="noStrike" cap="none" dirty="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Haastamme myös muut lasten kanssa töitä tekevät ammattilaiset mukaan! Kun kaikki opimme lisää, olemme samalla sivulla ja muutamme yhdessä Suomea kaikkien lasten Suomeksi.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2221063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c68ec7ac48_0_58"/>
          <p:cNvSpPr txBox="1"/>
          <p:nvPr/>
        </p:nvSpPr>
        <p:spPr>
          <a:xfrm>
            <a:off x="990022" y="766675"/>
            <a:ext cx="8445900" cy="27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929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Somepostaus </a:t>
            </a:r>
            <a:r>
              <a:rPr lang="fi-FI" sz="6929" b="1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fi-FI" sz="6929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fi-FI" sz="6929" b="1">
                <a:latin typeface="Calibri"/>
                <a:ea typeface="Calibri"/>
                <a:cs typeface="Calibri"/>
                <a:sym typeface="Calibri"/>
              </a:rPr>
              <a:t>Yleiskuva</a:t>
            </a:r>
            <a:endParaRPr sz="692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1c68ec7ac48_0_58"/>
          <p:cNvSpPr txBox="1"/>
          <p:nvPr/>
        </p:nvSpPr>
        <p:spPr>
          <a:xfrm>
            <a:off x="990022" y="3833388"/>
            <a:ext cx="8445900" cy="91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575"/>
              </a:spcBef>
              <a:spcAft>
                <a:spcPts val="0"/>
              </a:spcAft>
              <a:buSzPts val="1100"/>
              <a:buNone/>
            </a:pPr>
            <a:r>
              <a:rPr lang="fi-FI" sz="3600" dirty="0">
                <a:latin typeface="Calibri"/>
                <a:ea typeface="Calibri"/>
                <a:cs typeface="Calibri"/>
                <a:sym typeface="Calibri"/>
              </a:rPr>
              <a:t>1. Valitkaa kuva kolmesta eri vaihtoehdosta </a:t>
            </a:r>
          </a:p>
          <a:p>
            <a:pPr marL="0" lvl="0" indent="0" algn="l" rtl="0">
              <a:lnSpc>
                <a:spcPct val="80000"/>
              </a:lnSpc>
              <a:spcBef>
                <a:spcPts val="1575"/>
              </a:spcBef>
              <a:spcAft>
                <a:spcPts val="0"/>
              </a:spcAft>
              <a:buSzPts val="1100"/>
              <a:buNone/>
            </a:pPr>
            <a:r>
              <a:rPr lang="fi-FI" sz="3600" dirty="0">
                <a:latin typeface="Calibri"/>
                <a:ea typeface="Calibri"/>
                <a:cs typeface="Calibri"/>
                <a:sym typeface="Calibri"/>
              </a:rPr>
              <a:t>2. Kirjatkaa somepostaukseen lyhyt kuvaus, mitä olette teeman ympärille tehneet.</a:t>
            </a:r>
          </a:p>
          <a:p>
            <a:pPr>
              <a:lnSpc>
                <a:spcPct val="80000"/>
              </a:lnSpc>
              <a:spcBef>
                <a:spcPts val="1575"/>
              </a:spcBef>
              <a:buSzPts val="1100"/>
            </a:pPr>
            <a:r>
              <a:rPr lang="fi-FI" sz="3600" dirty="0"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Pitäkää huoli siitä, että teksti pysyy valkoisen alueen sisällä. Teksti keskitetään valkoisen muodon keskelle. Jos teksti ei mahdu, voitte monistaa pohjan ja tehdä useamman. Seuraavalla </a:t>
            </a:r>
            <a:r>
              <a:rPr lang="fi-FI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slidella</a:t>
            </a: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pidempi esimerkkiteksti, jota voitte muokata </a:t>
            </a:r>
            <a:r>
              <a:rPr lang="fi-FI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storyyn</a:t>
            </a: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sopivaksi. </a:t>
            </a:r>
          </a:p>
          <a:p>
            <a:pPr marL="0" lvl="0" indent="0" algn="l" rtl="0">
              <a:lnSpc>
                <a:spcPct val="80000"/>
              </a:lnSpc>
              <a:spcBef>
                <a:spcPts val="1575"/>
              </a:spcBef>
              <a:spcAft>
                <a:spcPts val="0"/>
              </a:spcAft>
              <a:buSzPts val="1100"/>
              <a:buNone/>
            </a:pPr>
            <a:r>
              <a:rPr lang="fi-FI" sz="3600" dirty="0">
                <a:latin typeface="Calibri"/>
                <a:ea typeface="Calibri"/>
                <a:cs typeface="Calibri"/>
                <a:sym typeface="Calibri"/>
              </a:rPr>
              <a:t>4. Tallenna kuva perusohjeen mukaisesti.</a:t>
            </a:r>
          </a:p>
          <a:p>
            <a:pPr marL="0" lvl="0" indent="0" algn="l" rtl="0">
              <a:lnSpc>
                <a:spcPct val="80000"/>
              </a:lnSpc>
              <a:spcBef>
                <a:spcPts val="1575"/>
              </a:spcBef>
              <a:spcAft>
                <a:spcPts val="0"/>
              </a:spcAft>
              <a:buSzPts val="1100"/>
              <a:buNone/>
            </a:pPr>
            <a:r>
              <a:rPr lang="fi-FI" sz="3600" dirty="0">
                <a:latin typeface="Calibri"/>
                <a:ea typeface="Calibri"/>
                <a:cs typeface="Calibri"/>
                <a:sym typeface="Calibri"/>
              </a:rPr>
              <a:t>5. Lisätkää Instagramissa mukaan linkki, joka ohjaa omaan artikkeliinne asiasta tai Lapsistrategian koulutusta käsittelevälle sivulle sekä #LapseOikeudet365</a:t>
            </a:r>
          </a:p>
          <a:p>
            <a:pPr marL="0" lvl="0" indent="0" algn="l" rtl="0">
              <a:lnSpc>
                <a:spcPct val="80000"/>
              </a:lnSpc>
              <a:spcBef>
                <a:spcPts val="1575"/>
              </a:spcBef>
              <a:spcAft>
                <a:spcPts val="0"/>
              </a:spcAft>
              <a:buSzPts val="1100"/>
              <a:buNone/>
            </a:pPr>
            <a:r>
              <a:rPr lang="fi-FI" sz="3600" dirty="0">
                <a:latin typeface="Calibri"/>
                <a:ea typeface="Calibri"/>
                <a:cs typeface="Calibri"/>
                <a:sym typeface="Calibri"/>
              </a:rPr>
              <a:t>6. Julkaise valitsemassanne somekanavassa (Instagram tai </a:t>
            </a:r>
            <a:r>
              <a:rPr lang="fi-FI" sz="3600" dirty="0" err="1">
                <a:latin typeface="Calibri"/>
                <a:ea typeface="Calibri"/>
                <a:cs typeface="Calibri"/>
                <a:sym typeface="Calibri"/>
              </a:rPr>
              <a:t>TikTok</a:t>
            </a:r>
            <a:r>
              <a:rPr lang="fi-FI" sz="3600" dirty="0">
                <a:latin typeface="Calibri"/>
                <a:ea typeface="Calibri"/>
                <a:cs typeface="Calibri"/>
                <a:sym typeface="Calibri"/>
              </a:rPr>
              <a:t>).</a:t>
            </a:r>
          </a:p>
          <a:p>
            <a:pPr marL="0" lvl="0" indent="0" algn="l" rtl="0">
              <a:lnSpc>
                <a:spcPct val="80000"/>
              </a:lnSpc>
              <a:spcBef>
                <a:spcPts val="1575"/>
              </a:spcBef>
              <a:spcAft>
                <a:spcPts val="0"/>
              </a:spcAft>
              <a:buSzPts val="1100"/>
              <a:buNone/>
            </a:pPr>
            <a:r>
              <a:rPr lang="fi-FI" sz="36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c68ec7ac48_0_52"/>
          <p:cNvSpPr txBox="1"/>
          <p:nvPr/>
        </p:nvSpPr>
        <p:spPr>
          <a:xfrm>
            <a:off x="990022" y="766675"/>
            <a:ext cx="8445900" cy="27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929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Somepostaus </a:t>
            </a:r>
            <a:r>
              <a:rPr lang="fi-FI" sz="6929" b="1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fi-FI" sz="6929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fi-FI" sz="6929" b="1">
                <a:latin typeface="Calibri"/>
                <a:ea typeface="Calibri"/>
                <a:cs typeface="Calibri"/>
                <a:sym typeface="Calibri"/>
              </a:rPr>
              <a:t>Yleiskuva</a:t>
            </a:r>
            <a:endParaRPr sz="692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1c68ec7ac48_0_52"/>
          <p:cNvSpPr txBox="1"/>
          <p:nvPr/>
        </p:nvSpPr>
        <p:spPr>
          <a:xfrm>
            <a:off x="990022" y="3833388"/>
            <a:ext cx="8445900" cy="91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575"/>
              </a:spcBef>
              <a:spcAft>
                <a:spcPts val="0"/>
              </a:spcAft>
              <a:buSzPts val="1100"/>
              <a:buNone/>
            </a:pPr>
            <a:r>
              <a:rPr lang="fi-FI" sz="3600" dirty="0">
                <a:latin typeface="Calibri"/>
                <a:ea typeface="Calibri"/>
                <a:cs typeface="Calibri"/>
                <a:sym typeface="Calibri"/>
              </a:rPr>
              <a:t>Esimerkki postaustekstistä: </a:t>
            </a:r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1575"/>
              </a:spcBef>
              <a:spcAft>
                <a:spcPts val="0"/>
              </a:spcAft>
              <a:buSzPts val="1100"/>
              <a:buNone/>
            </a:pPr>
            <a:r>
              <a:rPr lang="fi-FI" sz="3600" dirty="0">
                <a:latin typeface="Calibri"/>
                <a:ea typeface="Calibri"/>
                <a:cs typeface="Calibri"/>
                <a:sym typeface="Calibri"/>
              </a:rPr>
              <a:t>Tänään tiimimme osallistuivat #LapsenOikeudet365 -päivään, jolloin lasten kanssa työskentelevät ammattilaiset ympäri Suomen oppivat lisää lapsen oikeuksista ja käyvät läpi, miten ne tällä hetkellä toteutuvat arjessa.</a:t>
            </a:r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1575"/>
              </a:spcBef>
              <a:spcAft>
                <a:spcPts val="0"/>
              </a:spcAft>
              <a:buSzPts val="1100"/>
              <a:buNone/>
            </a:pPr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1575"/>
              </a:spcBef>
              <a:spcAft>
                <a:spcPts val="0"/>
              </a:spcAft>
              <a:buSzPts val="1100"/>
              <a:buNone/>
            </a:pPr>
            <a:r>
              <a:rPr lang="fi-FI" sz="3600" dirty="0">
                <a:latin typeface="Calibri"/>
                <a:ea typeface="Calibri"/>
                <a:cs typeface="Calibri"/>
                <a:sym typeface="Calibri"/>
              </a:rPr>
              <a:t>Oppimalla yhdessä lisää lapsen oikeuksista myös muistamme, miksi olemme valinneet tehdä työtä lasten hyväksi. </a:t>
            </a:r>
            <a:r>
              <a:rPr lang="fi-FI" sz="3600" dirty="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XX </a:t>
            </a:r>
            <a:r>
              <a:rPr lang="fi-FI" sz="3600" dirty="0">
                <a:latin typeface="Calibri"/>
                <a:ea typeface="Calibri"/>
                <a:cs typeface="Calibri"/>
                <a:sym typeface="Calibri"/>
              </a:rPr>
              <a:t>on ilolla mukana! #LapsenOikeudet365 </a:t>
            </a:r>
            <a:endParaRPr sz="36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/>
          <p:nvPr/>
        </p:nvSpPr>
        <p:spPr>
          <a:xfrm>
            <a:off x="0" y="0"/>
            <a:ext cx="10288588" cy="18288000"/>
          </a:xfrm>
          <a:prstGeom prst="rect">
            <a:avLst/>
          </a:prstGeom>
          <a:solidFill>
            <a:srgbClr val="3FBA8A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614" y="2539515"/>
            <a:ext cx="2866561" cy="970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59226"/>
            <a:ext cx="10288588" cy="191697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56C5658-045B-3A6C-745A-0FB123BA170C}"/>
              </a:ext>
            </a:extLst>
          </p:cNvPr>
          <p:cNvSpPr txBox="1"/>
          <p:nvPr/>
        </p:nvSpPr>
        <p:spPr>
          <a:xfrm>
            <a:off x="1698966" y="5465949"/>
            <a:ext cx="6890656" cy="8956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4800" b="0" i="0" u="none" strike="noStrike" cap="none" dirty="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Tänään tiimimme osallistuivat #LapsenOikeudet365 -päivään, jolloin lasten kanssa työskentelevät ammattilaiset ympäri Suomen oppivat lisää lapsen oikeuksista ja käyvät läpi, miten ne tällä hetkellä toteutuvat arjessa.</a:t>
            </a:r>
          </a:p>
          <a:p>
            <a:pPr algn="ctr"/>
            <a:r>
              <a:rPr lang="fi-FI" sz="4800" b="0" i="0" u="none" strike="noStrike" cap="none" dirty="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3241502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/>
          <p:nvPr/>
        </p:nvSpPr>
        <p:spPr>
          <a:xfrm>
            <a:off x="0" y="0"/>
            <a:ext cx="10288588" cy="18288000"/>
          </a:xfrm>
          <a:prstGeom prst="rect">
            <a:avLst/>
          </a:prstGeom>
          <a:solidFill>
            <a:srgbClr val="3FBA8A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614" y="2539515"/>
            <a:ext cx="2866561" cy="970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59226"/>
            <a:ext cx="10288588" cy="191697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56C5658-045B-3A6C-745A-0FB123BA170C}"/>
              </a:ext>
            </a:extLst>
          </p:cNvPr>
          <p:cNvSpPr txBox="1"/>
          <p:nvPr/>
        </p:nvSpPr>
        <p:spPr>
          <a:xfrm>
            <a:off x="1698966" y="6943275"/>
            <a:ext cx="689065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4800" b="0" i="0" u="none" strike="noStrike" cap="none" dirty="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Oppimalla yhdessä lisää lapsen oikeuksista myös muistamme, miksi olemme valinneet tehdä työtä lasten hyväksi. </a:t>
            </a:r>
            <a:r>
              <a:rPr lang="fi-FI" sz="48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Atkinson Hyperlegible"/>
                <a:ea typeface="Atkinson Hyperlegible"/>
                <a:cs typeface="Atkinson Hyperlegible"/>
                <a:sym typeface="Atkinson Hyperlegible"/>
              </a:rPr>
              <a:t>XX </a:t>
            </a:r>
            <a:r>
              <a:rPr lang="fi-FI" sz="4800" b="0" i="0" u="none" strike="noStrike" cap="none" dirty="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on ilolla mukana! #LapsenOikeudet365 </a:t>
            </a:r>
          </a:p>
          <a:p>
            <a:pPr algn="ctr"/>
            <a:r>
              <a:rPr lang="fi-FI" sz="4800" b="0" i="0" u="none" strike="noStrike" cap="none" dirty="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3733663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"/>
          <p:cNvSpPr/>
          <p:nvPr/>
        </p:nvSpPr>
        <p:spPr>
          <a:xfrm>
            <a:off x="0" y="0"/>
            <a:ext cx="10288588" cy="18288000"/>
          </a:xfrm>
          <a:prstGeom prst="rect">
            <a:avLst/>
          </a:prstGeom>
          <a:solidFill>
            <a:srgbClr val="ECA8C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3"/>
          <p:cNvPicPr preferRelativeResize="0"/>
          <p:nvPr/>
        </p:nvPicPr>
        <p:blipFill rotWithShape="1">
          <a:blip r:embed="rId3">
            <a:alphaModFix/>
          </a:blip>
          <a:srcRect t="23915"/>
          <a:stretch/>
        </p:blipFill>
        <p:spPr>
          <a:xfrm>
            <a:off x="-2" y="2880050"/>
            <a:ext cx="10288587" cy="937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1009" y="4865081"/>
            <a:ext cx="5906563" cy="200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" descr="Kuva, joka sisältää kohteen teksti, vektorigrafiikka&#10;&#10;Kuvaus luotu automaattisest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6760" y="6222236"/>
            <a:ext cx="9375068" cy="937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6753" y="2757409"/>
            <a:ext cx="3172267" cy="2173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"/>
          <p:cNvSpPr/>
          <p:nvPr/>
        </p:nvSpPr>
        <p:spPr>
          <a:xfrm>
            <a:off x="0" y="0"/>
            <a:ext cx="10288588" cy="18288000"/>
          </a:xfrm>
          <a:prstGeom prst="rect">
            <a:avLst/>
          </a:prstGeom>
          <a:solidFill>
            <a:srgbClr val="3FBA8A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" y="-72694"/>
            <a:ext cx="10288589" cy="1232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4" descr="Kuva, joka sisältää kohteen teksti, istuin, vektorigrafiikka, pöytä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406" y="6657923"/>
            <a:ext cx="9373767" cy="937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91009" y="4865081"/>
            <a:ext cx="5906563" cy="200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6753" y="2757409"/>
            <a:ext cx="3172267" cy="2173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"/>
          <p:cNvSpPr/>
          <p:nvPr/>
        </p:nvSpPr>
        <p:spPr>
          <a:xfrm>
            <a:off x="-64838" y="-27710"/>
            <a:ext cx="10353426" cy="18565091"/>
          </a:xfrm>
          <a:prstGeom prst="rect">
            <a:avLst/>
          </a:prstGeom>
          <a:solidFill>
            <a:srgbClr val="2D62A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7552" y="0"/>
            <a:ext cx="10353425" cy="1232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1009" y="4865081"/>
            <a:ext cx="5906563" cy="200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6753" y="2757409"/>
            <a:ext cx="3172267" cy="2173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5" descr="Kuva, joka sisältää kohteen teksti, vektorigrafiikka, lelu&#10;&#10;Kuvaus luotu automaattisesti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5533" y="6404124"/>
            <a:ext cx="10037513" cy="1003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c68ec7ac48_0_17"/>
          <p:cNvSpPr txBox="1"/>
          <p:nvPr/>
        </p:nvSpPr>
        <p:spPr>
          <a:xfrm>
            <a:off x="990025" y="766675"/>
            <a:ext cx="8218800" cy="37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929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Ennen kuvan tekemistä:</a:t>
            </a:r>
            <a:endParaRPr sz="692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929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1c68ec7ac48_0_17"/>
          <p:cNvSpPr txBox="1"/>
          <p:nvPr/>
        </p:nvSpPr>
        <p:spPr>
          <a:xfrm>
            <a:off x="648500" y="3728925"/>
            <a:ext cx="82188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-914400" algn="l" rtl="0">
              <a:lnSpc>
                <a:spcPct val="12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3600"/>
              <a:buAutoNum type="arabicPeriod"/>
            </a:pP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Ladatkaa koneelle kuvissa käytettävä fontti: Atkinson </a:t>
            </a:r>
            <a:r>
              <a:rPr lang="fi-FI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Hyperlegible</a:t>
            </a: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jonka jälkeen asentakaa fontti koneelle. </a:t>
            </a:r>
            <a:b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Älä käytä kuvissa muita fontteja. Fontti löytyy </a:t>
            </a:r>
            <a:r>
              <a:rPr lang="fi-FI" sz="36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täältä.</a:t>
            </a:r>
            <a:b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g1c68ec7ac48_0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437" y="7792425"/>
            <a:ext cx="9273702" cy="54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c68ec7ac48_0_9"/>
          <p:cNvSpPr txBox="1"/>
          <p:nvPr/>
        </p:nvSpPr>
        <p:spPr>
          <a:xfrm>
            <a:off x="990025" y="766675"/>
            <a:ext cx="8218800" cy="37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929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Perusohje kuvan tallentamiseen:</a:t>
            </a:r>
            <a:endParaRPr sz="692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929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1c68ec7ac48_0_9"/>
          <p:cNvSpPr txBox="1"/>
          <p:nvPr/>
        </p:nvSpPr>
        <p:spPr>
          <a:xfrm>
            <a:off x="1034894" y="3238053"/>
            <a:ext cx="8218800" cy="9647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59999" lvl="0" indent="-47429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AutoNum type="arabicPeriod"/>
            </a:pP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Tallenna tämä ohjetiedosto koneellesi. </a:t>
            </a:r>
            <a:endParaRPr sz="440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9999" indent="-474299">
              <a:lnSpc>
                <a:spcPct val="120000"/>
              </a:lnSpc>
              <a:spcBef>
                <a:spcPts val="1575"/>
              </a:spcBef>
              <a:buClr>
                <a:schemeClr val="dk1"/>
              </a:buClr>
              <a:buSzPts val="3600"/>
              <a:buFont typeface="Arial"/>
              <a:buAutoNum type="arabicPeriod"/>
            </a:pP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Tee muokkaukset yhteen kuvaan kerrallaan. Tiedostossa on avuksi malleja, joita voit muokata teille sopivaksi.</a:t>
            </a:r>
            <a:endParaRPr sz="440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9999" lvl="0" indent="-474299" algn="l" rtl="0">
              <a:lnSpc>
                <a:spcPct val="12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3600"/>
              <a:buAutoNum type="arabicPeriod"/>
            </a:pPr>
            <a:r>
              <a:rPr lang="fi-FI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Poista kaikki muu </a:t>
            </a:r>
            <a:r>
              <a:rPr lang="fi-FI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slidet</a:t>
            </a:r>
            <a:r>
              <a:rPr lang="fi-FI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esityksestä.</a:t>
            </a: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Sinulle jää yksi kuva.</a:t>
            </a:r>
            <a:endParaRPr sz="440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9999" lvl="0" indent="-474299" algn="l" rtl="0">
              <a:lnSpc>
                <a:spcPct val="12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3600"/>
              <a:buAutoNum type="arabicPeriod"/>
            </a:pP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Tallenna kuva [Tiedosto &gt; Vie &gt; Muokkaa nimeä ja sijaintia &gt; Valitse haluamasi tiedostomuoto, esim. PNG / JPEG]. </a:t>
            </a:r>
            <a:r>
              <a:rPr lang="fi-FI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Huom</a:t>
            </a: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Tiedosto kannattaa siirtää koneelta kännykkään, josta käsin julkaisu </a:t>
            </a:r>
            <a:r>
              <a:rPr lang="fi-FI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IG:ssä</a:t>
            </a: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helpompaa.</a:t>
            </a:r>
            <a:endParaRPr sz="440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9999" lvl="0" indent="-474299" algn="l" rtl="0">
              <a:lnSpc>
                <a:spcPct val="12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3600"/>
              <a:buAutoNum type="arabicPeriod"/>
            </a:pP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Olet valmis julkaisemaan kuvan! 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g1c68ec7ac48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5793" y="13402363"/>
            <a:ext cx="7287264" cy="436202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c68ec7ac48_0_24"/>
          <p:cNvSpPr txBox="1"/>
          <p:nvPr/>
        </p:nvSpPr>
        <p:spPr>
          <a:xfrm>
            <a:off x="990025" y="766675"/>
            <a:ext cx="8218800" cy="37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Calibri"/>
              <a:buNone/>
            </a:pPr>
            <a:r>
              <a:rPr lang="fi-FI" sz="6929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Somepostaus 1: Sitoumus</a:t>
            </a:r>
            <a:endParaRPr sz="692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929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g1c68ec7ac48_0_24"/>
          <p:cNvSpPr txBox="1"/>
          <p:nvPr/>
        </p:nvSpPr>
        <p:spPr>
          <a:xfrm>
            <a:off x="1034900" y="3858625"/>
            <a:ext cx="8218800" cy="11847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59999" lvl="0" indent="-474299" algn="l" rtl="0">
              <a:lnSpc>
                <a:spcPct val="12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3600"/>
              <a:buAutoNum type="arabicPeriod"/>
            </a:pP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Kirjatkaa somepostaukseen lupaus, jonka olette yhdessä tehneet. 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9999" lvl="0" indent="-474299" algn="l" rtl="0">
              <a:lnSpc>
                <a:spcPct val="12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3600"/>
              <a:buAutoNum type="arabicPeriod"/>
            </a:pP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Pitäkää huoli siitä, että teksti pysyy valkoisen alueen sisällä. Teksti keskitetään valkoisen muodon keskelle. Jos teksti ei mahdu, voitte monistaa pohjan ja tehdä useamman. Seuraavalla </a:t>
            </a:r>
            <a:r>
              <a:rPr lang="fi-FI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slidella</a:t>
            </a: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pidempi esimerkkiteksti, jota voitte muokata </a:t>
            </a:r>
            <a:r>
              <a:rPr lang="fi-FI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storyyn</a:t>
            </a: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sopivaksi. 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9999" lvl="0" indent="-474299" algn="l" rtl="0">
              <a:lnSpc>
                <a:spcPct val="12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3600"/>
              <a:buAutoNum type="arabicPeriod"/>
            </a:pP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Tallenna kuva perusohjeen mukaisesti.</a:t>
            </a:r>
          </a:p>
          <a:p>
            <a:pPr marL="359999" indent="-474299">
              <a:lnSpc>
                <a:spcPct val="120000"/>
              </a:lnSpc>
              <a:spcBef>
                <a:spcPts val="1575"/>
              </a:spcBef>
              <a:buClr>
                <a:schemeClr val="dk1"/>
              </a:buClr>
              <a:buSzPts val="3600"/>
              <a:buFont typeface="Arial"/>
              <a:buAutoNum type="arabicPeriod"/>
            </a:pP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Lisätkää Instagramissa mukaan linkki, joka ohjaa omaan artikkeliinne asiasta tai Lapsistrategian koulutusta käsittelevälle sivulle sekä #LapseOikeudet365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9999" lvl="0" indent="-474299" algn="l" rtl="0">
              <a:lnSpc>
                <a:spcPct val="12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3600"/>
              <a:buAutoNum type="arabicPeriod"/>
            </a:pP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Julkaise valitsemassanne somekanavassa (Instagram tai </a:t>
            </a:r>
            <a:r>
              <a:rPr lang="fi-FI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TikTok</a:t>
            </a: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c68ec7ac48_0_31"/>
          <p:cNvSpPr txBox="1"/>
          <p:nvPr/>
        </p:nvSpPr>
        <p:spPr>
          <a:xfrm>
            <a:off x="990022" y="766675"/>
            <a:ext cx="8445900" cy="27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929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Somepostaus 1: Sitoumus</a:t>
            </a:r>
            <a:endParaRPr sz="692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1c68ec7ac48_0_31"/>
          <p:cNvSpPr txBox="1"/>
          <p:nvPr/>
        </p:nvSpPr>
        <p:spPr>
          <a:xfrm>
            <a:off x="990022" y="3833388"/>
            <a:ext cx="8445900" cy="91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fi-FI" sz="3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Esimerkki tekstistä, jota voitte hyödyntää muodostaessanne omaa postaustanne:</a:t>
            </a:r>
            <a:br>
              <a:rPr lang="fi-FI" sz="3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575"/>
              </a:spcBef>
              <a:spcAft>
                <a:spcPts val="0"/>
              </a:spcAft>
              <a:buSzPts val="770"/>
              <a:buNone/>
            </a:pPr>
            <a:r>
              <a:rPr lang="fi-FI" sz="3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Lapsen oikeudet tehdään todeksi arjessa ja jokaisessa kohtaamisessa. Siksi meillä </a:t>
            </a:r>
            <a:r>
              <a:rPr lang="fi-FI" sz="3600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XX </a:t>
            </a:r>
            <a:r>
              <a:rPr lang="fi-FI" sz="3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jokainen ammattilainen käy Suomen kansallisen lapsistrategian koulutuskokonaisuuden lapsen oikeuksista</a:t>
            </a:r>
            <a:r>
              <a:rPr lang="fi-FI" sz="3600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(tai muu sitoumus/lupaus, jonka teette</a:t>
            </a:r>
            <a:r>
              <a:rPr lang="fi-FI" sz="3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</a:p>
          <a:p>
            <a:pPr marL="0" lvl="0" indent="0" algn="l" rtl="0">
              <a:lnSpc>
                <a:spcPct val="100000"/>
              </a:lnSpc>
              <a:spcBef>
                <a:spcPts val="1575"/>
              </a:spcBef>
              <a:spcAft>
                <a:spcPts val="0"/>
              </a:spcAft>
              <a:buSzPts val="770"/>
              <a:buNone/>
            </a:pPr>
            <a:r>
              <a:rPr lang="fi-FI" sz="3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Tiimimme ovat lisäksi neljä kertaa vuodessa yhdessä aiheen äärellä: keskustelemme, opimme, arvioimme toimintaamme ja teemme tarvittavia muutoksia arkeen, jotta lapsen oikeudet toteutuvat. </a:t>
            </a:r>
            <a:endParaRPr sz="3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575"/>
              </a:spcBef>
              <a:spcAft>
                <a:spcPts val="0"/>
              </a:spcAft>
              <a:buSzPts val="770"/>
              <a:buNone/>
            </a:pPr>
            <a:br>
              <a:rPr lang="fi-FI" sz="3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i-FI" sz="3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Ilo olla mukana! Kun kaikki opimme lisää, olemme samalla sivulla ja muutamme yhdessä Suomea kaikkien lasten Suomeksi. #LapsenOikeudet365</a:t>
            </a:r>
            <a:endParaRPr sz="3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1575"/>
              </a:spcBef>
              <a:spcAft>
                <a:spcPts val="0"/>
              </a:spcAft>
              <a:buSzPts val="770"/>
              <a:buNone/>
            </a:pPr>
            <a:br>
              <a:rPr lang="fi-FI" sz="3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/>
          <p:nvPr/>
        </p:nvSpPr>
        <p:spPr>
          <a:xfrm>
            <a:off x="0" y="0"/>
            <a:ext cx="10288588" cy="18288000"/>
          </a:xfrm>
          <a:prstGeom prst="rect">
            <a:avLst/>
          </a:prstGeom>
          <a:solidFill>
            <a:srgbClr val="3FBA8A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614" y="2539515"/>
            <a:ext cx="2866561" cy="970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27251"/>
            <a:ext cx="10288588" cy="1683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"/>
          <p:cNvSpPr txBox="1"/>
          <p:nvPr/>
        </p:nvSpPr>
        <p:spPr>
          <a:xfrm>
            <a:off x="1833974" y="6651767"/>
            <a:ext cx="6620639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5400" b="0" i="0" u="none" strike="noStrike" cap="none" dirty="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”Meillä kaikki lasten kanssa työtä tekevät ammattilaiset käyvät koulutuksen lapsen oikeuksista.”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c68ec7ac48_0_46"/>
          <p:cNvSpPr txBox="1"/>
          <p:nvPr/>
        </p:nvSpPr>
        <p:spPr>
          <a:xfrm>
            <a:off x="990022" y="766675"/>
            <a:ext cx="8445900" cy="27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929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Somepostaus </a:t>
            </a:r>
            <a:r>
              <a:rPr lang="fi-FI" sz="6929" b="1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fi-FI" sz="6929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fi-FI" sz="6929" b="1">
                <a:latin typeface="Calibri"/>
                <a:ea typeface="Calibri"/>
                <a:cs typeface="Calibri"/>
                <a:sym typeface="Calibri"/>
              </a:rPr>
              <a:t>Teema</a:t>
            </a:r>
            <a:endParaRPr sz="692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1c68ec7ac48_0_46"/>
          <p:cNvSpPr txBox="1"/>
          <p:nvPr/>
        </p:nvSpPr>
        <p:spPr>
          <a:xfrm>
            <a:off x="990022" y="3833388"/>
            <a:ext cx="8445900" cy="91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575"/>
              </a:spcBef>
              <a:spcAft>
                <a:spcPts val="0"/>
              </a:spcAft>
              <a:buSzPts val="1100"/>
              <a:buNone/>
            </a:pPr>
            <a:r>
              <a:rPr lang="fi-FI" sz="3600" dirty="0">
                <a:latin typeface="Calibri"/>
                <a:ea typeface="Calibri"/>
                <a:cs typeface="Calibri"/>
                <a:sym typeface="Calibri"/>
              </a:rPr>
              <a:t>1. Kirjatkaa somepostaukseen sitaatti tai sanapilvi, jonka olette yhdessä luoneet.</a:t>
            </a:r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80000"/>
              </a:lnSpc>
              <a:spcBef>
                <a:spcPts val="1575"/>
              </a:spcBef>
              <a:buSzPts val="1100"/>
            </a:pPr>
            <a:r>
              <a:rPr lang="fi-FI" sz="3600" dirty="0"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Pitäkää huoli siitä, että teksti pysyy valkoisen alueen sisällä. Teksti keskitetään valkoisen muodon keskelle. Jos teksti ei mahdu, voitte monistaa pohjan ja tehdä useamman. Seuraavalla </a:t>
            </a:r>
            <a:r>
              <a:rPr lang="fi-FI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slidella</a:t>
            </a: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pidempi esimerkkiteksti, jota voitte muokata </a:t>
            </a:r>
            <a:r>
              <a:rPr lang="fi-FI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storyyn</a:t>
            </a: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sopivaksi. </a:t>
            </a:r>
          </a:p>
          <a:p>
            <a:pPr marL="0" lvl="0" indent="0" algn="l" rtl="0">
              <a:lnSpc>
                <a:spcPct val="80000"/>
              </a:lnSpc>
              <a:spcBef>
                <a:spcPts val="1575"/>
              </a:spcBef>
              <a:spcAft>
                <a:spcPts val="0"/>
              </a:spcAft>
              <a:buSzPts val="1100"/>
              <a:buNone/>
            </a:pPr>
            <a:r>
              <a:rPr lang="fi-FI" sz="3600" dirty="0">
                <a:latin typeface="Calibri"/>
                <a:ea typeface="Calibri"/>
                <a:cs typeface="Calibri"/>
                <a:sym typeface="Calibri"/>
              </a:rPr>
              <a:t>3. Tallenna kuva perusohjeen mukaisesti.</a:t>
            </a:r>
          </a:p>
          <a:p>
            <a:pPr marL="0" lvl="0" indent="0" algn="l" rtl="0">
              <a:lnSpc>
                <a:spcPct val="80000"/>
              </a:lnSpc>
              <a:spcBef>
                <a:spcPts val="1575"/>
              </a:spcBef>
              <a:spcAft>
                <a:spcPts val="0"/>
              </a:spcAft>
              <a:buSzPts val="1100"/>
              <a:buNone/>
            </a:pPr>
            <a:r>
              <a:rPr lang="fi-FI" sz="3600" dirty="0">
                <a:latin typeface="Calibri"/>
                <a:ea typeface="Calibri"/>
                <a:cs typeface="Calibri"/>
                <a:sym typeface="Calibri"/>
              </a:rPr>
              <a:t>4. Lisätkää Instagramissa mukaan linkki, joka ohjaa omaan artikkeliinne asiasta tai Lapsistrategian koulutusta käsittelevälle sivulle sekä #LapseOikeudet365</a:t>
            </a:r>
          </a:p>
          <a:p>
            <a:pPr marL="0" lvl="0" indent="0" algn="l" rtl="0">
              <a:lnSpc>
                <a:spcPct val="80000"/>
              </a:lnSpc>
              <a:spcBef>
                <a:spcPts val="1575"/>
              </a:spcBef>
              <a:spcAft>
                <a:spcPts val="0"/>
              </a:spcAft>
              <a:buSzPts val="1100"/>
              <a:buNone/>
            </a:pPr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1575"/>
              </a:spcBef>
              <a:spcAft>
                <a:spcPts val="0"/>
              </a:spcAft>
              <a:buSzPts val="1100"/>
              <a:buNone/>
            </a:pPr>
            <a:r>
              <a:rPr lang="fi-FI" sz="3600" dirty="0">
                <a:latin typeface="Calibri"/>
                <a:ea typeface="Calibri"/>
                <a:cs typeface="Calibri"/>
                <a:sym typeface="Calibri"/>
              </a:rPr>
              <a:t>5. Julkaise valitsemassanne somekanavassa (Instagram tai </a:t>
            </a:r>
            <a:r>
              <a:rPr lang="fi-FI" sz="3600" dirty="0" err="1">
                <a:latin typeface="Calibri"/>
                <a:ea typeface="Calibri"/>
                <a:cs typeface="Calibri"/>
                <a:sym typeface="Calibri"/>
              </a:rPr>
              <a:t>TikTok</a:t>
            </a:r>
            <a:r>
              <a:rPr lang="fi-FI" sz="3600" dirty="0">
                <a:latin typeface="Calibri"/>
                <a:ea typeface="Calibri"/>
                <a:cs typeface="Calibri"/>
                <a:sym typeface="Calibri"/>
              </a:rPr>
              <a:t>)</a:t>
            </a:r>
            <a:endParaRPr sz="36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c68ec7ac48_0_40"/>
          <p:cNvSpPr txBox="1"/>
          <p:nvPr/>
        </p:nvSpPr>
        <p:spPr>
          <a:xfrm>
            <a:off x="990022" y="766675"/>
            <a:ext cx="8445900" cy="27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929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Somepostaus </a:t>
            </a:r>
            <a:r>
              <a:rPr lang="fi-FI" sz="6929" b="1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fi-FI" sz="6929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fi-FI" sz="6929" b="1">
                <a:latin typeface="Calibri"/>
                <a:ea typeface="Calibri"/>
                <a:cs typeface="Calibri"/>
                <a:sym typeface="Calibri"/>
              </a:rPr>
              <a:t>Teema</a:t>
            </a:r>
            <a:endParaRPr sz="692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1c68ec7ac48_0_40"/>
          <p:cNvSpPr txBox="1"/>
          <p:nvPr/>
        </p:nvSpPr>
        <p:spPr>
          <a:xfrm>
            <a:off x="990022" y="3833388"/>
            <a:ext cx="8445900" cy="91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575"/>
              </a:spcBef>
              <a:spcAft>
                <a:spcPts val="0"/>
              </a:spcAft>
              <a:buSzPts val="1100"/>
              <a:buNone/>
            </a:pPr>
            <a:r>
              <a:rPr lang="fi-FI" sz="3600" dirty="0">
                <a:latin typeface="Calibri"/>
                <a:ea typeface="Calibri"/>
                <a:cs typeface="Calibri"/>
                <a:sym typeface="Calibri"/>
              </a:rPr>
              <a:t>Esimerkki postaustekstistä: </a:t>
            </a:r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1575"/>
              </a:spcBef>
              <a:spcAft>
                <a:spcPts val="0"/>
              </a:spcAft>
              <a:buSzPts val="1100"/>
              <a:buNone/>
            </a:pPr>
            <a:r>
              <a:rPr lang="fi-FI" sz="3600" dirty="0">
                <a:latin typeface="Calibri"/>
                <a:ea typeface="Calibri"/>
                <a:cs typeface="Calibri"/>
                <a:sym typeface="Calibri"/>
              </a:rPr>
              <a:t>Kouluttauduimme tänään XX:ssä lisää lapsen oikeuksista ja erityisesti teemasta väkivallaton lapsuus. Kävimme yhdessä hyvää keskustelua, jota </a:t>
            </a:r>
            <a:r>
              <a:rPr lang="fi-FI" sz="3600" dirty="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XX:n kommentti /sanapilvi summaa hienosti. </a:t>
            </a:r>
            <a:endParaRPr sz="3600" dirty="0"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1575"/>
              </a:spcBef>
              <a:spcAft>
                <a:spcPts val="0"/>
              </a:spcAft>
              <a:buSzPts val="1100"/>
              <a:buNone/>
            </a:pPr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1575"/>
              </a:spcBef>
              <a:spcAft>
                <a:spcPts val="0"/>
              </a:spcAft>
              <a:buSzPts val="1100"/>
              <a:buNone/>
            </a:pPr>
            <a:r>
              <a:rPr lang="fi-FI" sz="3600" dirty="0">
                <a:latin typeface="Calibri"/>
                <a:ea typeface="Calibri"/>
                <a:cs typeface="Calibri"/>
                <a:sym typeface="Calibri"/>
              </a:rPr>
              <a:t>Haastamme myös muut lasten kanssa töitä tekevät ammattilaiset </a:t>
            </a:r>
            <a:r>
              <a:rPr lang="fi-FI" sz="3600" dirty="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fi-FI" sz="3600" dirty="0" err="1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tagataan</a:t>
            </a:r>
            <a:r>
              <a:rPr lang="fi-FI" sz="3600" dirty="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oma organisaatio/kaveriorganisaatio&gt; </a:t>
            </a:r>
            <a:r>
              <a:rPr lang="fi-FI" sz="3600" dirty="0">
                <a:latin typeface="Calibri"/>
                <a:ea typeface="Calibri"/>
                <a:cs typeface="Calibri"/>
                <a:sym typeface="Calibri"/>
              </a:rPr>
              <a:t>mukaan! Kun kaikki opimme lisää, olemme samalla sivulla ja muutamme yhdessä Suomea kaikkien lasten Suomeksi. Löydät koulutusvideon ja muut materiaalit täältä: </a:t>
            </a:r>
            <a:r>
              <a:rPr lang="fi-FI" sz="3600" dirty="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&lt;tähän lopullinen nettisivuosoite, esim. </a:t>
            </a:r>
            <a:r>
              <a:rPr lang="fi-FI" sz="3600" dirty="0" err="1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lapsistrategia.fi</a:t>
            </a:r>
            <a:r>
              <a:rPr lang="fi-FI" sz="3600" dirty="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/lapsen-oikeudet-365&gt; </a:t>
            </a:r>
            <a:endParaRPr sz="3600" dirty="0"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1575"/>
              </a:spcBef>
              <a:spcAft>
                <a:spcPts val="0"/>
              </a:spcAft>
              <a:buSzPts val="1100"/>
              <a:buNone/>
            </a:pPr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1575"/>
              </a:spcBef>
              <a:spcAft>
                <a:spcPts val="0"/>
              </a:spcAft>
              <a:buSzPts val="1100"/>
              <a:buNone/>
            </a:pPr>
            <a:r>
              <a:rPr lang="fi-FI" sz="3600" dirty="0">
                <a:latin typeface="Calibri"/>
                <a:ea typeface="Calibri"/>
                <a:cs typeface="Calibri"/>
                <a:sym typeface="Calibri"/>
              </a:rPr>
              <a:t>#LapsenOikeudet365</a:t>
            </a:r>
            <a:endParaRPr sz="36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/>
          <p:nvPr/>
        </p:nvSpPr>
        <p:spPr>
          <a:xfrm>
            <a:off x="0" y="0"/>
            <a:ext cx="10288588" cy="18288000"/>
          </a:xfrm>
          <a:prstGeom prst="rect">
            <a:avLst/>
          </a:prstGeom>
          <a:solidFill>
            <a:srgbClr val="3FBA8A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614" y="2539515"/>
            <a:ext cx="2866561" cy="970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27251"/>
            <a:ext cx="10288588" cy="1683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"/>
          <p:cNvSpPr txBox="1"/>
          <p:nvPr/>
        </p:nvSpPr>
        <p:spPr>
          <a:xfrm>
            <a:off x="1833974" y="6288183"/>
            <a:ext cx="6620639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fi-FI" sz="5400" dirty="0">
                <a:latin typeface="Atkinson Hyperlegible" pitchFamily="2" charset="77"/>
                <a:ea typeface="Calibri"/>
                <a:cs typeface="Calibri"/>
                <a:sym typeface="Calibri"/>
              </a:rPr>
              <a:t>Kouluttauduimme tänään lisää lapsen oikeuksista ja erityisesti teemasta väkivallaton lapsuus. </a:t>
            </a:r>
            <a:endParaRPr lang="fi-FI" dirty="0">
              <a:latin typeface="Atkinson Hyperlegibl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94125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 2013–2022">
  <a:themeElements>
    <a:clrScheme name="Office-teema 2013–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6825</TotalTime>
  <Words>876</Words>
  <Application>Microsoft Macintosh PowerPoint</Application>
  <PresentationFormat>Mukautettu</PresentationFormat>
  <Paragraphs>64</Paragraphs>
  <Slides>19</Slides>
  <Notes>19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3" baseType="lpstr">
      <vt:lpstr>Arial</vt:lpstr>
      <vt:lpstr>Atkinson Hyperlegible</vt:lpstr>
      <vt:lpstr>Calibri</vt:lpstr>
      <vt:lpstr>Office-teema 2013–2022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Veera Kesänen</dc:creator>
  <cp:lastModifiedBy>Microsoft Office User</cp:lastModifiedBy>
  <cp:revision>5</cp:revision>
  <dcterms:created xsi:type="dcterms:W3CDTF">2023-01-05T08:53:10Z</dcterms:created>
  <dcterms:modified xsi:type="dcterms:W3CDTF">2023-01-17T14:13:15Z</dcterms:modified>
</cp:coreProperties>
</file>